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88" r:id="rId11"/>
    <p:sldId id="379" r:id="rId12"/>
    <p:sldId id="380" r:id="rId13"/>
    <p:sldId id="359" r:id="rId14"/>
    <p:sldId id="375" r:id="rId15"/>
    <p:sldId id="390" r:id="rId16"/>
    <p:sldId id="376" r:id="rId17"/>
    <p:sldId id="378" r:id="rId18"/>
    <p:sldId id="373" r:id="rId19"/>
    <p:sldId id="391" r:id="rId20"/>
    <p:sldId id="377" r:id="rId21"/>
    <p:sldId id="3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2086" autoAdjust="0"/>
  </p:normalViewPr>
  <p:slideViewPr>
    <p:cSldViewPr snapToGrid="0">
      <p:cViewPr>
        <p:scale>
          <a:sx n="100" d="100"/>
          <a:sy n="100" d="100"/>
        </p:scale>
        <p:origin x="1068" y="14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Load balancer: Experimental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Actor: Exploratory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ATAM (Architecture Trade-</a:t>
            </a:r>
            <a:r>
              <a:rPr lang="da-DK" dirty="0" err="1"/>
              <a:t>off</a:t>
            </a:r>
            <a:r>
              <a:rPr lang="da-DK" dirty="0"/>
              <a:t> Analysis Method) is heavy. aSQA (arch. software </a:t>
            </a:r>
            <a:r>
              <a:rPr lang="da-DK" dirty="0" err="1"/>
              <a:t>quality</a:t>
            </a:r>
            <a:r>
              <a:rPr lang="da-DK" dirty="0"/>
              <a:t> assurance) has iterative </a:t>
            </a:r>
            <a:r>
              <a:rPr lang="da-DK" dirty="0" err="1"/>
              <a:t>focus</a:t>
            </a:r>
            <a:r>
              <a:rPr lang="da-DK" dirty="0"/>
              <a:t>. </a:t>
            </a:r>
          </a:p>
          <a:p>
            <a:r>
              <a:rPr lang="da-DK" dirty="0"/>
              <a:t>With aSQA.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directly</a:t>
            </a:r>
            <a:r>
              <a:rPr lang="da-DK" dirty="0"/>
              <a:t> </a:t>
            </a:r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suggstions</a:t>
            </a:r>
            <a:r>
              <a:rPr lang="da-DK" dirty="0"/>
              <a:t>.</a:t>
            </a:r>
          </a:p>
          <a:p>
            <a:r>
              <a:rPr lang="da-DK" dirty="0" err="1"/>
              <a:t>We</a:t>
            </a:r>
            <a:r>
              <a:rPr lang="da-DK" dirty="0"/>
              <a:t> had </a:t>
            </a:r>
            <a:r>
              <a:rPr lang="da-DK" dirty="0" err="1"/>
              <a:t>two</a:t>
            </a:r>
            <a:r>
              <a:rPr lang="da-DK" dirty="0"/>
              <a:t> iterations: </a:t>
            </a:r>
            <a:r>
              <a:rPr lang="da-DK" dirty="0" err="1"/>
              <a:t>before</a:t>
            </a:r>
            <a:r>
              <a:rPr lang="da-DK" dirty="0"/>
              <a:t> and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improvement</a:t>
            </a:r>
            <a:r>
              <a:rPr lang="da-DK" dirty="0"/>
              <a:t>.</a:t>
            </a:r>
          </a:p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scored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on prototype. Rest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guesstimates</a:t>
            </a:r>
            <a:r>
              <a:rPr lang="da-DK" dirty="0"/>
              <a:t>. 1-5 from the </a:t>
            </a:r>
            <a:r>
              <a:rPr lang="da-DK" dirty="0" err="1"/>
              <a:t>literature</a:t>
            </a:r>
            <a:r>
              <a:rPr lang="da-DK" dirty="0"/>
              <a:t>.</a:t>
            </a:r>
          </a:p>
          <a:p>
            <a:r>
              <a:rPr lang="da-DK" dirty="0" err="1"/>
              <a:t>Metrics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for </a:t>
            </a:r>
            <a:r>
              <a:rPr lang="da-DK" dirty="0" err="1"/>
              <a:t>guesstimates</a:t>
            </a:r>
            <a:r>
              <a:rPr lang="da-DK" dirty="0"/>
              <a:t>.</a:t>
            </a:r>
          </a:p>
          <a:p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modules</a:t>
            </a:r>
            <a:r>
              <a:rPr lang="da-DK" dirty="0"/>
              <a:t>. 3 components in </a:t>
            </a:r>
            <a:r>
              <a:rPr lang="da-DK" dirty="0" err="1"/>
              <a:t>first</a:t>
            </a:r>
            <a:r>
              <a:rPr lang="da-DK" dirty="0"/>
              <a:t> iteration. 2 in </a:t>
            </a:r>
            <a:r>
              <a:rPr lang="da-DK" dirty="0" err="1"/>
              <a:t>second</a:t>
            </a:r>
            <a:r>
              <a:rPr lang="da-DK" dirty="0"/>
              <a:t>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Global to trigger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hidden</a:t>
            </a:r>
            <a:r>
              <a:rPr lang="da-DK" dirty="0"/>
              <a:t> </a:t>
            </a:r>
            <a:r>
              <a:rPr lang="da-DK" dirty="0" err="1"/>
              <a:t>trade-off</a:t>
            </a:r>
            <a:r>
              <a:rPr lang="da-DK" dirty="0"/>
              <a:t>. Now UI </a:t>
            </a:r>
            <a:r>
              <a:rPr lang="da-DK" dirty="0" err="1"/>
              <a:t>updates</a:t>
            </a:r>
            <a:r>
              <a:rPr lang="da-DK" dirty="0"/>
              <a:t> must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handled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-wise</a:t>
            </a:r>
          </a:p>
          <a:p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because</a:t>
            </a:r>
            <a:r>
              <a:rPr lang="da-DK" dirty="0"/>
              <a:t> it </a:t>
            </a:r>
            <a:r>
              <a:rPr lang="da-DK" dirty="0" err="1"/>
              <a:t>happens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users bet for </a:t>
            </a:r>
            <a:r>
              <a:rPr lang="da-DK" dirty="0" err="1"/>
              <a:t>money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650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initial </a:t>
            </a:r>
            <a:r>
              <a:rPr lang="da-DK" dirty="0" err="1"/>
              <a:t>tradeoff</a:t>
            </a:r>
            <a:r>
              <a:rPr lang="da-DK" dirty="0"/>
              <a:t>: Safety </a:t>
            </a:r>
            <a:r>
              <a:rPr lang="da-DK" dirty="0" err="1"/>
              <a:t>vs</a:t>
            </a:r>
            <a:r>
              <a:rPr lang="da-DK" dirty="0"/>
              <a:t> Performance.</a:t>
            </a:r>
          </a:p>
          <a:p>
            <a:r>
              <a:rPr lang="da-DK" dirty="0"/>
              <a:t>The new </a:t>
            </a:r>
            <a:r>
              <a:rPr lang="da-DK" dirty="0" err="1"/>
              <a:t>trade-off</a:t>
            </a:r>
            <a:r>
              <a:rPr lang="da-DK" dirty="0"/>
              <a:t>. Performance and </a:t>
            </a:r>
            <a:r>
              <a:rPr lang="da-DK" dirty="0" err="1"/>
              <a:t>safety</a:t>
            </a:r>
            <a:r>
              <a:rPr lang="da-DK" dirty="0"/>
              <a:t> has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.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modifiability</a:t>
            </a:r>
            <a:endParaRPr lang="da-DK" dirty="0"/>
          </a:p>
          <a:p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broker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where</a:t>
            </a:r>
            <a:r>
              <a:rPr lang="da-DK" dirty="0"/>
              <a:t> users </a:t>
            </a:r>
            <a:r>
              <a:rPr lang="da-DK" dirty="0" err="1"/>
              <a:t>place</a:t>
            </a:r>
            <a:r>
              <a:rPr lang="da-DK" dirty="0"/>
              <a:t> </a:t>
            </a:r>
            <a:r>
              <a:rPr lang="da-DK" dirty="0" err="1"/>
              <a:t>money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8413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32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500513" y="113213"/>
            <a:ext cx="519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Transaction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Start of transaction: Initial bet placement</a:t>
            </a:r>
          </a:p>
          <a:p>
            <a:r>
              <a:rPr lang="en-GB" dirty="0"/>
              <a:t>- End of transaction: Final confirmation/rejection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2506186" y="4568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A63DCF-BAB1-2D3D-6B47-7CCB42942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1036543"/>
            <a:ext cx="4893563" cy="561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6" y="457688"/>
            <a:ext cx="6941135" cy="2705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3087" y="3941888"/>
            <a:ext cx="150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bet 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263854" y="60916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performance</a:t>
            </a:r>
            <a:endParaRPr lang="en-DK" i="1" dirty="0"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AC75-25CA-9378-584F-7FAC0C544984}"/>
              </a:ext>
            </a:extLst>
          </p:cNvPr>
          <p:cNvSpPr txBox="1"/>
          <p:nvPr/>
        </p:nvSpPr>
        <p:spPr>
          <a:xfrm>
            <a:off x="0" y="-81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89" y="-639127"/>
            <a:ext cx="10405174" cy="1326514"/>
          </a:xfrm>
        </p:spPr>
        <p:txBody>
          <a:bodyPr/>
          <a:lstStyle/>
          <a:p>
            <a:r>
              <a:rPr lang="en-GB" dirty="0"/>
              <a:t>Pause for a second - Why is this important?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95658-987C-B973-5C91-652DCA4F22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3413" y="4149501"/>
            <a:ext cx="10405174" cy="1943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Our patterns solve different problems</a:t>
            </a:r>
          </a:p>
          <a:p>
            <a:r>
              <a:rPr lang="en-GB" dirty="0"/>
              <a:t>90 % of the times, only initial wait time is important and</a:t>
            </a:r>
          </a:p>
          <a:p>
            <a:r>
              <a:rPr lang="en-GB" dirty="0"/>
              <a:t>10 % the retry time is very important. </a:t>
            </a:r>
          </a:p>
          <a:p>
            <a:pPr marL="0" indent="0">
              <a:buNone/>
            </a:pPr>
            <a:r>
              <a:rPr lang="en-GB" dirty="0"/>
              <a:t>With only a load balancer it could potentially struggle with placing most bets.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36BD0-B0F3-3C70-545F-1F34F8CD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3AE20D-CE7A-D5B5-A28C-3CCA07C4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512" y="4216176"/>
            <a:ext cx="2089954" cy="829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7DD1F4-CE67-6228-AD9F-15CDAB3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25" y="1218215"/>
            <a:ext cx="4352925" cy="235507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0AF18-3297-9D2D-11D8-7D77070127C3}"/>
              </a:ext>
            </a:extLst>
          </p:cNvPr>
          <p:cNvSpPr txBox="1">
            <a:spLocks/>
          </p:cNvSpPr>
          <p:nvPr/>
        </p:nvSpPr>
        <p:spPr>
          <a:xfrm>
            <a:off x="1047750" y="761417"/>
            <a:ext cx="10648949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If our site is the cause of bet rejections, people would just use the bookmakers directly</a:t>
            </a:r>
          </a:p>
          <a:p>
            <a:endParaRPr lang="en-GB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600824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260182"/>
            <a:ext cx="2616910" cy="178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8BB0-8FFB-2149-6A1F-0E78DD79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In-depth with 3+1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76B56-11B7-1FAD-6E0A-DA5F4F3FB96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 err="1"/>
              <a:t>Lægger</a:t>
            </a:r>
            <a:r>
              <a:rPr lang="en-GB" dirty="0"/>
              <a:t> </a:t>
            </a:r>
            <a:r>
              <a:rPr lang="en-GB" dirty="0" err="1"/>
              <a:t>ikke</a:t>
            </a:r>
            <a:r>
              <a:rPr lang="en-GB" dirty="0"/>
              <a:t> I </a:t>
            </a:r>
            <a:r>
              <a:rPr lang="en-GB" dirty="0" err="1"/>
              <a:t>rækkefølge</a:t>
            </a:r>
            <a:r>
              <a:rPr lang="en-GB" dirty="0"/>
              <a:t> (1 analysis, ,2 viewpoints,3,4,5)</a:t>
            </a:r>
          </a:p>
          <a:p>
            <a:pPr marL="0" indent="0">
              <a:buNone/>
            </a:pPr>
            <a:r>
              <a:rPr lang="en-GB" dirty="0" err="1"/>
              <a:t>Fordi</a:t>
            </a:r>
            <a:r>
              <a:rPr lang="en-GB" dirty="0"/>
              <a:t>. Vi </a:t>
            </a:r>
            <a:r>
              <a:rPr lang="en-GB" dirty="0" err="1"/>
              <a:t>lærte</a:t>
            </a:r>
            <a:r>
              <a:rPr lang="en-GB" dirty="0"/>
              <a:t> </a:t>
            </a:r>
            <a:r>
              <a:rPr lang="en-GB" dirty="0" err="1"/>
              <a:t>noget</a:t>
            </a:r>
            <a:r>
              <a:rPr lang="en-GB" dirty="0"/>
              <a:t> </a:t>
            </a:r>
            <a:r>
              <a:rPr lang="en-GB" dirty="0" err="1"/>
              <a:t>nyt</a:t>
            </a:r>
            <a:r>
              <a:rPr lang="en-GB" dirty="0"/>
              <a:t> </a:t>
            </a:r>
            <a:r>
              <a:rPr lang="en-GB" dirty="0" err="1"/>
              <a:t>ved</a:t>
            </a:r>
            <a:r>
              <a:rPr lang="en-GB" dirty="0"/>
              <a:t> prototyping, og </a:t>
            </a:r>
            <a:r>
              <a:rPr lang="en-GB" dirty="0" err="1"/>
              <a:t>gik</a:t>
            </a:r>
            <a:r>
              <a:rPr lang="en-GB" dirty="0"/>
              <a:t> TILBAGE til 3+1 og </a:t>
            </a:r>
            <a:r>
              <a:rPr lang="en-GB" dirty="0" err="1"/>
              <a:t>opdaterede</a:t>
            </a:r>
            <a:r>
              <a:rPr lang="en-GB" dirty="0"/>
              <a:t> dem.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B6BDF-50E9-7293-C2B1-DE34C675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981582"/>
          </a:xfrm>
        </p:spPr>
        <p:txBody>
          <a:bodyPr/>
          <a:lstStyle/>
          <a:p>
            <a:r>
              <a:rPr lang="en-US" noProof="0" dirty="0"/>
              <a:t>Evaluation with aSQA</a:t>
            </a:r>
          </a:p>
        </p:txBody>
      </p:sp>
      <p:pic>
        <p:nvPicPr>
          <p:cNvPr id="3074" name="Picture 2" descr="Repeat - Free arrows icons">
            <a:extLst>
              <a:ext uri="{FF2B5EF4-FFF2-40B4-BE49-F238E27FC236}">
                <a16:creationId xmlns:a16="http://schemas.microsoft.com/office/drawing/2014/main" id="{C97FA322-5A2E-F13F-AF99-49897883C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2447290"/>
            <a:ext cx="1375410" cy="137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02DAAE-5E8B-95E1-CC6C-B07EDFE516B1}"/>
              </a:ext>
            </a:extLst>
          </p:cNvPr>
          <p:cNvSpPr txBox="1"/>
          <p:nvPr/>
        </p:nvSpPr>
        <p:spPr>
          <a:xfrm>
            <a:off x="5960110" y="2941320"/>
            <a:ext cx="331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b="1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E0110-0C29-F074-2285-12EBEDCD8C32}"/>
              </a:ext>
            </a:extLst>
          </p:cNvPr>
          <p:cNvSpPr txBox="1"/>
          <p:nvPr/>
        </p:nvSpPr>
        <p:spPr>
          <a:xfrm>
            <a:off x="5468620" y="3881120"/>
            <a:ext cx="1249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Iterations</a:t>
            </a:r>
          </a:p>
        </p:txBody>
      </p:sp>
      <p:pic>
        <p:nvPicPr>
          <p:cNvPr id="3076" name="Picture 4" descr="Feedback Poll Test Score Questionnaire Svg Png Icon Free Download (#464403)  - OnlineWebFonts.COM">
            <a:extLst>
              <a:ext uri="{FF2B5EF4-FFF2-40B4-BE49-F238E27FC236}">
                <a16:creationId xmlns:a16="http://schemas.microsoft.com/office/drawing/2014/main" id="{4D2F8845-F6EE-1A7C-0A25-70F7DE9DD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762" y="2260600"/>
            <a:ext cx="1574801" cy="15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692BF5-80C8-117B-F80C-6A07C50B5977}"/>
              </a:ext>
            </a:extLst>
          </p:cNvPr>
          <p:cNvSpPr txBox="1"/>
          <p:nvPr/>
        </p:nvSpPr>
        <p:spPr>
          <a:xfrm>
            <a:off x="9177020" y="3898900"/>
            <a:ext cx="102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Scores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8F1F35-4CCD-6CB5-1A09-FBAD90A6B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260" y="2425700"/>
            <a:ext cx="1582040" cy="1487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C189DA-40A7-3D42-4728-C4B4A579571F}"/>
              </a:ext>
            </a:extLst>
          </p:cNvPr>
          <p:cNvSpPr txBox="1"/>
          <p:nvPr/>
        </p:nvSpPr>
        <p:spPr>
          <a:xfrm>
            <a:off x="1663700" y="3892034"/>
            <a:ext cx="1917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ATAM or aSQA</a:t>
            </a: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A36B91-6374-E7AE-752B-A2B29DEA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25" y="4077515"/>
            <a:ext cx="6388678" cy="2672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4D3C4-472B-2B4C-917A-08363E8C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26" y="9525"/>
            <a:ext cx="2556347" cy="574221"/>
          </a:xfrm>
        </p:spPr>
        <p:txBody>
          <a:bodyPr/>
          <a:lstStyle/>
          <a:p>
            <a:r>
              <a:rPr lang="en-US" noProof="0" dirty="0"/>
              <a:t>The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1BAA-1394-3874-2297-863197EA7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48267" y="1444003"/>
            <a:ext cx="6919558" cy="496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Global Odds Broker </a:t>
            </a:r>
            <a:r>
              <a:rPr lang="en-US" noProof="0" dirty="0">
                <a:sym typeface="Wingdings" panose="05000000000000000000" pitchFamily="2" charset="2"/>
              </a:rPr>
              <a:t> </a:t>
            </a:r>
            <a:r>
              <a:rPr lang="en-US" b="1" noProof="0" dirty="0">
                <a:sym typeface="Wingdings" panose="05000000000000000000" pitchFamily="2" charset="2"/>
              </a:rPr>
              <a:t>Trigger Order Broker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8E0D9A-E3FA-643C-D5E0-083B596A76A5}"/>
              </a:ext>
            </a:extLst>
          </p:cNvPr>
          <p:cNvSpPr txBox="1">
            <a:spLocks/>
          </p:cNvSpPr>
          <p:nvPr/>
        </p:nvSpPr>
        <p:spPr>
          <a:xfrm>
            <a:off x="904381" y="3710713"/>
            <a:ext cx="1515943" cy="863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ym typeface="Wingdings" panose="05000000000000000000" pitchFamily="2" charset="2"/>
              </a:rPr>
              <a:t>Safety</a:t>
            </a:r>
            <a:r>
              <a:rPr lang="en-US" dirty="0">
                <a:sym typeface="Wingdings" panose="05000000000000000000" pitchFamily="2" charset="2"/>
              </a:rPr>
              <a:t>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(target 2)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D181A8-9AF0-4ECB-28D2-5F09B2504BC9}"/>
              </a:ext>
            </a:extLst>
          </p:cNvPr>
          <p:cNvSpPr txBox="1">
            <a:spLocks/>
          </p:cNvSpPr>
          <p:nvPr/>
        </p:nvSpPr>
        <p:spPr>
          <a:xfrm>
            <a:off x="902795" y="1904802"/>
            <a:ext cx="1668955" cy="721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  <a:br>
              <a:rPr lang="da-DK" dirty="0"/>
            </a:br>
            <a:r>
              <a:rPr lang="da-DK" dirty="0"/>
              <a:t>(</a:t>
            </a:r>
            <a:r>
              <a:rPr lang="da-DK" dirty="0" err="1"/>
              <a:t>target</a:t>
            </a:r>
            <a:r>
              <a:rPr lang="da-DK" dirty="0"/>
              <a:t> 3)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D9183FC-B9E8-2F7C-CC09-F1F5095D52DA}"/>
              </a:ext>
            </a:extLst>
          </p:cNvPr>
          <p:cNvSpPr txBox="1">
            <a:spLocks/>
          </p:cNvSpPr>
          <p:nvPr/>
        </p:nvSpPr>
        <p:spPr>
          <a:xfrm>
            <a:off x="902795" y="2803820"/>
            <a:ext cx="1515943" cy="906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Avenir Next LT Pro Light" panose="020B0304020202020204" pitchFamily="34" charset="0"/>
                <a:ea typeface="+mn-ea"/>
                <a:cs typeface="+mn-cs"/>
              </a:rPr>
              <a:t>Modifiability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Avenir Next LT Pro Light" panose="020B0304020202020204" pitchFamily="34" charset="0"/>
                <a:ea typeface="+mn-ea"/>
                <a:cs typeface="+mn-cs"/>
              </a:rPr>
              <a:t> (target 2)</a:t>
            </a:r>
            <a:endParaRPr lang="en-DK" dirty="0"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6B2D4B-40BB-B3DE-6E5C-DB24134D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498" y="994022"/>
            <a:ext cx="1005001" cy="399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E2E8-F18F-007E-F5F3-0F64C1188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32" y="792457"/>
            <a:ext cx="762614" cy="60121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2AAA00-6D67-C669-D49E-75E4F636895D}"/>
              </a:ext>
            </a:extLst>
          </p:cNvPr>
          <p:cNvSpPr txBox="1">
            <a:spLocks/>
          </p:cNvSpPr>
          <p:nvPr/>
        </p:nvSpPr>
        <p:spPr>
          <a:xfrm>
            <a:off x="3039797" y="2063126"/>
            <a:ext cx="5799403" cy="2663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1			</a:t>
            </a:r>
            <a:r>
              <a:rPr lang="da-DK" dirty="0">
                <a:solidFill>
                  <a:srgbClr val="00B050"/>
                </a:solidFill>
              </a:rPr>
              <a:t>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dirty="0">
              <a:solidFill>
                <a:srgbClr val="00B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1			1</a:t>
            </a:r>
            <a:r>
              <a:rPr lang="da-DK" dirty="0">
                <a:solidFill>
                  <a:srgbClr val="00B050"/>
                </a:solidFill>
              </a:rPr>
              <a:t>	</a:t>
            </a:r>
            <a:endParaRPr lang="da-DK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a-DK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1			1</a:t>
            </a:r>
            <a:r>
              <a:rPr lang="da-DK" dirty="0">
                <a:solidFill>
                  <a:srgbClr val="FF0000"/>
                </a:solidFill>
              </a:rPr>
              <a:t>	</a:t>
            </a:r>
            <a:endParaRPr lang="da-DK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17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A228E-8CD3-03A8-4AA2-B6BF74586ACD}"/>
              </a:ext>
            </a:extLst>
          </p:cNvPr>
          <p:cNvSpPr txBox="1">
            <a:spLocks/>
          </p:cNvSpPr>
          <p:nvPr/>
        </p:nvSpPr>
        <p:spPr>
          <a:xfrm>
            <a:off x="2435738" y="1434982"/>
            <a:ext cx="8994262" cy="46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 err="1"/>
              <a:t>Actor</a:t>
            </a:r>
            <a:r>
              <a:rPr lang="da-DK" b="1" dirty="0"/>
              <a:t> Model  </a:t>
            </a:r>
            <a:r>
              <a:rPr lang="da-DK" dirty="0"/>
              <a:t>/  </a:t>
            </a:r>
            <a:r>
              <a:rPr lang="da-DK" b="1" dirty="0"/>
              <a:t>Load Balancer  </a:t>
            </a:r>
            <a:r>
              <a:rPr lang="da-DK" dirty="0">
                <a:sym typeface="Wingdings" panose="05000000000000000000" pitchFamily="2" charset="2"/>
              </a:rPr>
              <a:t>  </a:t>
            </a:r>
            <a:r>
              <a:rPr lang="da-DK" b="1" dirty="0"/>
              <a:t>Load </a:t>
            </a:r>
            <a:r>
              <a:rPr lang="da-DK" b="1" dirty="0" err="1"/>
              <a:t>Balanced</a:t>
            </a:r>
            <a:r>
              <a:rPr lang="da-DK" b="1" dirty="0"/>
              <a:t> </a:t>
            </a:r>
            <a:r>
              <a:rPr lang="da-DK" b="1" dirty="0" err="1"/>
              <a:t>Actor</a:t>
            </a:r>
            <a:r>
              <a:rPr lang="da-DK" b="1" dirty="0"/>
              <a:t> Model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E94690-3C76-9238-EB56-20A35A2A8384}"/>
              </a:ext>
            </a:extLst>
          </p:cNvPr>
          <p:cNvSpPr txBox="1">
            <a:spLocks/>
          </p:cNvSpPr>
          <p:nvPr/>
        </p:nvSpPr>
        <p:spPr>
          <a:xfrm>
            <a:off x="904381" y="3710713"/>
            <a:ext cx="1515943" cy="863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ym typeface="Wingdings" panose="05000000000000000000" pitchFamily="2" charset="2"/>
              </a:rPr>
              <a:t>Safety</a:t>
            </a:r>
            <a:r>
              <a:rPr lang="en-US" dirty="0">
                <a:sym typeface="Wingdings" panose="05000000000000000000" pitchFamily="2" charset="2"/>
              </a:rPr>
              <a:t>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(target 4)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AAD2EE-C333-BCD2-EFC7-1123DEC1A672}"/>
              </a:ext>
            </a:extLst>
          </p:cNvPr>
          <p:cNvSpPr txBox="1">
            <a:spLocks/>
          </p:cNvSpPr>
          <p:nvPr/>
        </p:nvSpPr>
        <p:spPr>
          <a:xfrm>
            <a:off x="3039797" y="2063126"/>
            <a:ext cx="5799403" cy="2663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5			</a:t>
            </a:r>
            <a:r>
              <a:rPr lang="da-DK" dirty="0">
                <a:solidFill>
                  <a:srgbClr val="00B050"/>
                </a:solidFill>
              </a:rPr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dirty="0">
              <a:solidFill>
                <a:srgbClr val="00B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5		4</a:t>
            </a:r>
            <a:r>
              <a:rPr lang="da-DK" dirty="0">
                <a:solidFill>
                  <a:srgbClr val="00B050"/>
                </a:solidFill>
              </a:rPr>
              <a:t>			</a:t>
            </a:r>
            <a:r>
              <a:rPr lang="da-DK" dirty="0">
                <a:solidFill>
                  <a:srgbClr val="FF0000"/>
                </a:solidFill>
              </a:rPr>
              <a:t>3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a-DK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4		1</a:t>
            </a:r>
            <a:r>
              <a:rPr lang="da-DK" dirty="0">
                <a:solidFill>
                  <a:srgbClr val="FF0000"/>
                </a:solidFill>
              </a:rPr>
              <a:t>			</a:t>
            </a:r>
            <a:r>
              <a:rPr lang="da-DK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E5A24D-B7C5-01B2-9422-2F2051511912}"/>
              </a:ext>
            </a:extLst>
          </p:cNvPr>
          <p:cNvSpPr txBox="1">
            <a:spLocks/>
          </p:cNvSpPr>
          <p:nvPr/>
        </p:nvSpPr>
        <p:spPr>
          <a:xfrm>
            <a:off x="3950937" y="0"/>
            <a:ext cx="6183663" cy="53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Betting Kernel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E952-47B2-C3BD-B057-7FEEB000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236" y="4878889"/>
            <a:ext cx="6419455" cy="1552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1DC26-00C9-9D3D-A303-0F727AA9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018" y="799476"/>
            <a:ext cx="857531" cy="661293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ABA45B8-B6B2-CC0E-8AA7-09EF20666B34}"/>
              </a:ext>
            </a:extLst>
          </p:cNvPr>
          <p:cNvSpPr txBox="1">
            <a:spLocks/>
          </p:cNvSpPr>
          <p:nvPr/>
        </p:nvSpPr>
        <p:spPr>
          <a:xfrm>
            <a:off x="902795" y="1904802"/>
            <a:ext cx="1668955" cy="721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  <a:br>
              <a:rPr lang="da-DK" dirty="0"/>
            </a:br>
            <a:r>
              <a:rPr lang="da-DK" dirty="0"/>
              <a:t>(</a:t>
            </a:r>
            <a:r>
              <a:rPr lang="da-DK" dirty="0" err="1"/>
              <a:t>target</a:t>
            </a:r>
            <a:r>
              <a:rPr lang="da-DK" dirty="0"/>
              <a:t> 5)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A553D25-C6CB-17AC-7E0D-12F3851EF31B}"/>
              </a:ext>
            </a:extLst>
          </p:cNvPr>
          <p:cNvSpPr txBox="1">
            <a:spLocks/>
          </p:cNvSpPr>
          <p:nvPr/>
        </p:nvSpPr>
        <p:spPr>
          <a:xfrm>
            <a:off x="902795" y="2803820"/>
            <a:ext cx="1515943" cy="906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Avenir Next LT Pro Light" panose="020B0304020202020204" pitchFamily="34" charset="0"/>
                <a:ea typeface="+mn-ea"/>
                <a:cs typeface="+mn-cs"/>
              </a:rPr>
              <a:t>Modifiability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Avenir Next LT Pro Light" panose="020B0304020202020204" pitchFamily="34" charset="0"/>
                <a:ea typeface="+mn-ea"/>
                <a:cs typeface="+mn-cs"/>
              </a:rPr>
              <a:t> (target 4)</a:t>
            </a:r>
            <a:endParaRPr lang="en-DK" dirty="0"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a-DK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17650A-E7B9-C373-0564-B604C61B0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648" y="911070"/>
            <a:ext cx="1071426" cy="4773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F8912A-948D-5F7A-E229-D88AC679F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591" y="911070"/>
            <a:ext cx="687279" cy="50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02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90" y="250601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650" y="2303104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55" y="2303104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336625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043844" y="4328657"/>
            <a:ext cx="2789655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6052349" y="4305330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9060854" y="4305330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558282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9" y="178512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4" y="178512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+1 = ASR</a:t>
            </a:r>
          </a:p>
          <a:p>
            <a:r>
              <a:rPr lang="en-GB" dirty="0"/>
              <a:t>Module viewpoint = used package diagram view…to show X Y Z</a:t>
            </a:r>
          </a:p>
          <a:p>
            <a:r>
              <a:rPr lang="en-GB" dirty="0"/>
              <a:t>Component connector viewpoint = used component diagram view</a:t>
            </a:r>
          </a:p>
          <a:p>
            <a:r>
              <a:rPr lang="en-GB" dirty="0"/>
              <a:t>Allocation viewpoint = used deployment diagram view…to show X Y Z</a:t>
            </a:r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4786C-DAAA-15A9-55DC-EBAF07A2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2054" name="Picture 6" descr="Isolated vector bottle. Line art empty transparent glass vial, bottle, jar  6746013 Vector Art at Vecteezy">
            <a:extLst>
              <a:ext uri="{FF2B5EF4-FFF2-40B4-BE49-F238E27FC236}">
                <a16:creationId xmlns:a16="http://schemas.microsoft.com/office/drawing/2014/main" id="{AD9BD754-899B-7137-F1F1-CAE1B3258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8" t="5637" r="37548" b="4979"/>
          <a:stretch/>
        </p:blipFill>
        <p:spPr bwMode="auto">
          <a:xfrm>
            <a:off x="7507839" y="126205"/>
            <a:ext cx="150018" cy="4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solated vector bottle. Line art empty transparent glass vial, bottle, jar  6746013 Vector Art at Vecteezy">
            <a:extLst>
              <a:ext uri="{FF2B5EF4-FFF2-40B4-BE49-F238E27FC236}">
                <a16:creationId xmlns:a16="http://schemas.microsoft.com/office/drawing/2014/main" id="{9DF061B2-CEA5-D491-5BB8-BDEDAB66D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8" t="5637" r="37548" b="4979"/>
          <a:stretch/>
        </p:blipFill>
        <p:spPr bwMode="auto">
          <a:xfrm>
            <a:off x="4540706" y="126206"/>
            <a:ext cx="150018" cy="4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0FF1C-ADBE-510A-8490-8D805EF1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83DF5A-60B5-0F5C-2330-2852FCD3D27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87593" y="1010047"/>
            <a:ext cx="4760938" cy="80397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Early validation of patterns/tactics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989045" y="2037208"/>
            <a:ext cx="4478694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Validation of quality “performance”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Experimental prototype.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Load balancer </a:t>
            </a: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43D201-E57F-5018-8C6A-AA9296EA1A4E}"/>
              </a:ext>
            </a:extLst>
          </p:cNvPr>
          <p:cNvSpPr txBox="1">
            <a:spLocks/>
          </p:cNvSpPr>
          <p:nvPr/>
        </p:nvSpPr>
        <p:spPr>
          <a:xfrm>
            <a:off x="6609184" y="2037208"/>
            <a:ext cx="4478694" cy="251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Validation of quality “Safety”: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Exploratory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Actor model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E5667-D6D0-7A48-D797-E05980FC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E1F18-6978-891D-373B-63B6E1BA8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9DA3-9383-EABA-2C93-15114E9B4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In-depth with bet-placement &amp; prototype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A144-91E1-AA6C-5CED-3A7284C85E5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0F3B1-BCCF-81CB-CF80-B7867E62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74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2043</TotalTime>
  <Words>619</Words>
  <Application>Microsoft Office PowerPoint</Application>
  <PresentationFormat>Widescreen</PresentationFormat>
  <Paragraphs>147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ADLaM Display</vt:lpstr>
      <vt:lpstr>Aharoni</vt:lpstr>
      <vt:lpstr>Arial</vt:lpstr>
      <vt:lpstr>Avenir Next LT Pro Light</vt:lpstr>
      <vt:lpstr>Calibri</vt:lpstr>
      <vt:lpstr>Posterama</vt:lpstr>
      <vt:lpstr>Wingdings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PowerPoint Presentation</vt:lpstr>
      <vt:lpstr>In-depth with bet-placement &amp; prototype</vt:lpstr>
      <vt:lpstr>Zooming  in on Bet placement</vt:lpstr>
      <vt:lpstr>PowerPoint Presentation</vt:lpstr>
      <vt:lpstr>PowerPoint Presentation</vt:lpstr>
      <vt:lpstr>Pause for a second - Why is this important?</vt:lpstr>
      <vt:lpstr>PowerPoint Presentation</vt:lpstr>
      <vt:lpstr>In-depth with 3+1</vt:lpstr>
      <vt:lpstr>Evaluation with aSQA</vt:lpstr>
      <vt:lpstr>The broker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Jacob Grum</cp:lastModifiedBy>
  <cp:revision>162</cp:revision>
  <dcterms:created xsi:type="dcterms:W3CDTF">2025-03-17T20:09:59Z</dcterms:created>
  <dcterms:modified xsi:type="dcterms:W3CDTF">2025-06-02T13:18:18Z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